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27"/>
  </p:notesMasterIdLst>
  <p:sldIdLst>
    <p:sldId id="266" r:id="rId2"/>
    <p:sldId id="257" r:id="rId3"/>
    <p:sldId id="282" r:id="rId4"/>
    <p:sldId id="281" r:id="rId5"/>
    <p:sldId id="279" r:id="rId6"/>
    <p:sldId id="280" r:id="rId7"/>
    <p:sldId id="288" r:id="rId8"/>
    <p:sldId id="304" r:id="rId9"/>
    <p:sldId id="293" r:id="rId10"/>
    <p:sldId id="300" r:id="rId11"/>
    <p:sldId id="292" r:id="rId12"/>
    <p:sldId id="267" r:id="rId13"/>
    <p:sldId id="268" r:id="rId14"/>
    <p:sldId id="302" r:id="rId15"/>
    <p:sldId id="298" r:id="rId16"/>
    <p:sldId id="299" r:id="rId17"/>
    <p:sldId id="305" r:id="rId18"/>
    <p:sldId id="306" r:id="rId19"/>
    <p:sldId id="297" r:id="rId20"/>
    <p:sldId id="296" r:id="rId21"/>
    <p:sldId id="301" r:id="rId22"/>
    <p:sldId id="307" r:id="rId23"/>
    <p:sldId id="274" r:id="rId24"/>
    <p:sldId id="287" r:id="rId25"/>
    <p:sldId id="269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99CC"/>
    <a:srgbClr val="33CC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65" autoAdjust="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5009D880-DB1E-415C-88C3-5B19CB817B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A13BCD-4672-4A22-9FB7-AEBF67D7CDFB}" type="slidenum">
              <a:rPr lang="ru-RU"/>
              <a:pPr/>
              <a:t>1</a:t>
            </a:fld>
            <a:endParaRPr lang="ru-RU"/>
          </a:p>
        </p:txBody>
      </p:sp>
      <p:sp>
        <p:nvSpPr>
          <p:cNvPr id="2560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EB5B8025-C740-49C4-9217-158CBA8B7E2E}" type="slidenum">
              <a:rPr lang="ru-RU" sz="120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pPr algn="r"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</a:t>
            </a:fld>
            <a:endParaRPr lang="ru-RU" sz="1200">
              <a:solidFill>
                <a:srgbClr val="000000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5604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25605" name="Rectangle 2"/>
          <p:cNvSpPr>
            <a:spLocks noChangeArrowheads="1"/>
          </p:cNvSpPr>
          <p:nvPr>
            <p:ph type="body" idx="1"/>
          </p:nvPr>
        </p:nvSpPr>
        <p:spPr>
          <a:noFill/>
          <a:ln/>
        </p:spPr>
        <p:txBody>
          <a:bodyPr wrap="none" lIns="90000" tIns="46800" rIns="90000" bIns="46800" anchor="ctr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5082894-99CF-458E-8FAA-B2D6FC5E04BE}" type="slidenum">
              <a:rPr lang="ru-RU"/>
              <a:pPr/>
              <a:t>2</a:t>
            </a:fld>
            <a:endParaRPr lang="ru-RU"/>
          </a:p>
        </p:txBody>
      </p:sp>
      <p:sp>
        <p:nvSpPr>
          <p:cNvPr id="2662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A9DA453D-1DF0-430F-9D3A-93572B330A27}" type="slidenum">
              <a:rPr lang="ru-RU" sz="120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pPr algn="r"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2</a:t>
            </a:fld>
            <a:endParaRPr lang="ru-RU" sz="1200">
              <a:solidFill>
                <a:srgbClr val="000000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28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 algn="r" defTabSz="449263"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CE9F6FC3-382E-48B4-9BBA-023FC6D2A9F3}" type="slidenum">
              <a:rPr lang="ru-RU" sz="1200">
                <a:solidFill>
                  <a:srgbClr val="000000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pPr algn="r" defTabSz="449263">
                <a:buClr>
                  <a:srgbClr val="000000"/>
                </a:buClr>
                <a:buSzPct val="100000"/>
                <a:buFont typeface="Times New Roman" pitchFamily="18" charset="0"/>
                <a:buNone/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2</a:t>
            </a:fld>
            <a:endParaRPr lang="ru-RU" sz="1200">
              <a:solidFill>
                <a:srgbClr val="000000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29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3600">
              <a:solidFill>
                <a:schemeClr val="bg1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6630" name="Text Box 3"/>
          <p:cNvSpPr>
            <a:spLocks noChangeArrowheads="1"/>
          </p:cNvSpPr>
          <p:nvPr>
            <p:ph type="body"/>
          </p:nvPr>
        </p:nvSpPr>
        <p:spPr>
          <a:noFill/>
          <a:ln/>
        </p:spPr>
        <p:txBody>
          <a:bodyPr lIns="90000" tIns="46800" rIns="90000" bIns="46800"/>
          <a:lstStyle/>
          <a:p>
            <a:pPr defTabSz="449263" eaLnBrk="1" hangingPunct="1">
              <a:spcBef>
                <a:spcPts val="45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mtClean="0">
                <a:ea typeface="Arial Unicode MS" pitchFamily="34" charset="-128"/>
                <a:cs typeface="Arial Unicode MS" pitchFamily="34" charset="-128"/>
              </a:rPr>
              <a:t>hjkkklll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C3499C-11BD-489E-9156-89B849767453}" type="slidenum">
              <a:rPr lang="ru-RU"/>
              <a:pPr/>
              <a:t>3</a:t>
            </a:fld>
            <a:endParaRPr lang="ru-RU"/>
          </a:p>
        </p:txBody>
      </p:sp>
      <p:sp>
        <p:nvSpPr>
          <p:cNvPr id="2765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2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22324B3-A57F-48CB-8367-B93C42751D2C}" type="slidenum">
              <a:rPr lang="ru-RU" sz="1200">
                <a:latin typeface="Calibri" pitchFamily="34" charset="0"/>
              </a:rPr>
              <a:pPr algn="r"/>
              <a:t>3</a:t>
            </a:fld>
            <a:endParaRPr lang="ru-RU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2B699BF-038C-4965-8B88-A7A58C7DBC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AEF73-A9F4-4DC0-A845-391B6AF3E8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136F9B-0F6A-448B-8543-8900CE21D5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0DCAA-CE58-4B16-BCE1-01AECFFAA6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DCE45E-4F10-45F6-9005-A1C92A13DA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7F88C-DB21-4DB8-B699-358C664E44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9D01D5-C8F9-4607-9655-75F226B739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B918B6-FF0B-460C-833A-FBC42002B4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31C8CC-9650-490B-B54D-5E16581BA2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E5877F-D06D-4ACF-BAEE-A4C89FDE50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D342F3-E75F-422D-9551-394A14D68E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7044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 sz="2400">
              <a:latin typeface="Times New Roman" pitchFamily="18" charset="0"/>
            </a:endParaRPr>
          </a:p>
        </p:txBody>
      </p:sp>
      <p:sp>
        <p:nvSpPr>
          <p:cNvPr id="87045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704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704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81B257C9-B5FB-45E4-8E93-692AF02623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2" r:id="rId2"/>
    <p:sldLayoutId id="2147483721" r:id="rId3"/>
    <p:sldLayoutId id="2147483720" r:id="rId4"/>
    <p:sldLayoutId id="2147483719" r:id="rId5"/>
    <p:sldLayoutId id="2147483718" r:id="rId6"/>
    <p:sldLayoutId id="2147483717" r:id="rId7"/>
    <p:sldLayoutId id="2147483716" r:id="rId8"/>
    <p:sldLayoutId id="2147483715" r:id="rId9"/>
    <p:sldLayoutId id="2147483714" r:id="rId10"/>
    <p:sldLayoutId id="2147483713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  <a:cs typeface="Arial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600">
          <a:solidFill>
            <a:schemeClr val="tx1"/>
          </a:solidFill>
          <a:latin typeface="+mn-lt"/>
          <a:cs typeface="+mn-cs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2300">
          <a:solidFill>
            <a:schemeClr val="tx1"/>
          </a:solidFill>
          <a:latin typeface="+mn-lt"/>
          <a:cs typeface="+mn-cs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2000">
          <a:solidFill>
            <a:schemeClr val="tx1"/>
          </a:solidFill>
          <a:latin typeface="+mn-lt"/>
          <a:cs typeface="+mn-cs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468313" y="2060575"/>
            <a:ext cx="8229600" cy="42846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41313" indent="-341313" algn="ctr" defTabSz="449263">
              <a:spcBef>
                <a:spcPts val="70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ru-RU" sz="3200" b="1">
              <a:solidFill>
                <a:srgbClr val="000099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  <a:p>
            <a:pPr marL="341313" indent="-341313" defTabSz="449263">
              <a:spcBef>
                <a:spcPts val="70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ru-RU" sz="3200">
              <a:solidFill>
                <a:schemeClr val="accent2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3075" name="Picture 9" descr="pyayapya6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549275"/>
            <a:ext cx="4176712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8" descr="DSC0032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2708275"/>
            <a:ext cx="4714875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981075"/>
            <a:ext cx="6697662" cy="524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мусо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836613"/>
            <a:ext cx="6872287" cy="522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747713"/>
          </a:xfrm>
        </p:spPr>
        <p:txBody>
          <a:bodyPr/>
          <a:lstStyle/>
          <a:p>
            <a:pPr eaLnBrk="1" hangingPunct="1"/>
            <a:r>
              <a:rPr lang="ru-RU" b="1" i="1" smtClean="0">
                <a:solidFill>
                  <a:schemeClr val="accent2"/>
                </a:solidFill>
              </a:rPr>
              <a:t>Социологический опрос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125538"/>
            <a:ext cx="8001000" cy="48942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100" b="1" smtClean="0">
                <a:solidFill>
                  <a:srgbClr val="000099"/>
                </a:solidFill>
              </a:rPr>
              <a:t>1.Волнует ли Вас проблема утилизации мусора?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100" b="1" smtClean="0">
                <a:solidFill>
                  <a:srgbClr val="000099"/>
                </a:solidFill>
              </a:rPr>
              <a:t>             </a:t>
            </a:r>
            <a:r>
              <a:rPr lang="ru-RU" sz="2100" b="1" smtClean="0">
                <a:solidFill>
                  <a:schemeClr val="accent2"/>
                </a:solidFill>
              </a:rPr>
              <a:t>Да-30                       Нет-0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100" b="1" smtClean="0">
                <a:solidFill>
                  <a:srgbClr val="000099"/>
                </a:solidFill>
              </a:rPr>
              <a:t>2.Довольны ли Вы тем, как в нашем городе организованы сбор и вывоз мусора?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100" b="1" smtClean="0">
                <a:solidFill>
                  <a:srgbClr val="000099"/>
                </a:solidFill>
              </a:rPr>
              <a:t>             </a:t>
            </a:r>
            <a:r>
              <a:rPr lang="ru-RU" sz="2100" b="1" smtClean="0">
                <a:solidFill>
                  <a:schemeClr val="accent2"/>
                </a:solidFill>
              </a:rPr>
              <a:t>Да-20                       Нет-10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100" b="1" smtClean="0">
                <a:solidFill>
                  <a:srgbClr val="000099"/>
                </a:solidFill>
              </a:rPr>
              <a:t>3.Знаете ли Вы о возможности раздельного сбора мусора?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100" b="1" smtClean="0">
                <a:solidFill>
                  <a:srgbClr val="000099"/>
                </a:solidFill>
              </a:rPr>
              <a:t>             </a:t>
            </a:r>
            <a:r>
              <a:rPr lang="ru-RU" sz="2100" b="1" smtClean="0">
                <a:solidFill>
                  <a:schemeClr val="accent2"/>
                </a:solidFill>
              </a:rPr>
              <a:t>Да-24                          Нет -6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100" b="1" smtClean="0">
                <a:solidFill>
                  <a:srgbClr val="000099"/>
                </a:solidFill>
              </a:rPr>
              <a:t>4.Готовы ли Вы заниматься сортировкой своих отходов (разделение на бумагу, пластик, стекло, металл, резину и пищевые отходы?)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100" b="1" smtClean="0">
                <a:solidFill>
                  <a:srgbClr val="000099"/>
                </a:solidFill>
              </a:rPr>
              <a:t>            </a:t>
            </a:r>
            <a:r>
              <a:rPr lang="ru-RU" sz="2100" b="1" smtClean="0">
                <a:solidFill>
                  <a:schemeClr val="accent2"/>
                </a:solidFill>
              </a:rPr>
              <a:t>Да-10                          Нет -20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100" b="1" smtClean="0">
                <a:solidFill>
                  <a:srgbClr val="000099"/>
                </a:solidFill>
              </a:rPr>
              <a:t> 5.Считаете ли Вы необходимым ввести обязательный раздельный сбор мусора в нашем государстве?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2100" b="1" smtClean="0">
                <a:solidFill>
                  <a:srgbClr val="000099"/>
                </a:solidFill>
              </a:rPr>
              <a:t>           </a:t>
            </a:r>
            <a:r>
              <a:rPr lang="ru-RU" sz="2100" b="1" smtClean="0">
                <a:solidFill>
                  <a:schemeClr val="accent2"/>
                </a:solidFill>
              </a:rPr>
              <a:t>Да-10                          Нет -20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100" b="1" smtClean="0">
              <a:solidFill>
                <a:schemeClr val="accent2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ru-RU" sz="2100" b="1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98438" y="541338"/>
            <a:ext cx="8694737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000" b="1">
              <a:solidFill>
                <a:srgbClr val="000099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000" b="1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1</a:t>
            </a:r>
            <a:r>
              <a:rPr lang="ru-RU" sz="2000" b="1" u="sng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. Что используют для покупок в Вашей семье? 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000" b="1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-специальную сумку  из ткани - </a:t>
            </a:r>
            <a:r>
              <a:rPr lang="ru-RU" sz="2000" b="1">
                <a:solidFill>
                  <a:schemeClr val="accent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0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000" b="1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-полиэтиленовые пакеты        - </a:t>
            </a:r>
            <a:r>
              <a:rPr lang="ru-RU" sz="2000" b="1">
                <a:solidFill>
                  <a:schemeClr val="accent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23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000" b="1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2. </a:t>
            </a:r>
            <a:r>
              <a:rPr lang="ru-RU" sz="2000" b="1" u="sng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Куда в Вашей семье девают ненужную бумагу? 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000" b="1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-сдаем в пункты приема - </a:t>
            </a:r>
            <a:r>
              <a:rPr lang="ru-RU" sz="2000" b="1">
                <a:solidFill>
                  <a:schemeClr val="accent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0</a:t>
            </a:r>
            <a:endParaRPr lang="ru-RU" sz="2000" b="1">
              <a:solidFill>
                <a:srgbClr val="000099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000" b="1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-сжигаем                          - </a:t>
            </a:r>
            <a:r>
              <a:rPr lang="ru-RU" sz="2000" b="1">
                <a:solidFill>
                  <a:schemeClr val="accent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6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000" b="1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-выбрасываем в мусор   -  </a:t>
            </a:r>
            <a:r>
              <a:rPr lang="ru-RU" sz="2000" b="1">
                <a:solidFill>
                  <a:schemeClr val="accent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17</a:t>
            </a:r>
            <a:endParaRPr lang="ru-RU" sz="2000" b="1">
              <a:solidFill>
                <a:srgbClr val="000099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000" b="1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3. </a:t>
            </a:r>
            <a:r>
              <a:rPr lang="ru-RU" sz="2000" b="1" u="sng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Куда в Вашей семье девают пищевые отходы?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000" b="1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-отвозим на дачный участок и собираем в компостные ямы - </a:t>
            </a:r>
            <a:r>
              <a:rPr lang="ru-RU" sz="2000" b="1">
                <a:solidFill>
                  <a:schemeClr val="accent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6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000" b="1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-выбрасываем в мусорный бак -</a:t>
            </a:r>
            <a:r>
              <a:rPr lang="ru-RU" sz="2000" b="1">
                <a:solidFill>
                  <a:schemeClr val="accent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 17</a:t>
            </a:r>
            <a:endParaRPr lang="ru-RU" sz="2000" b="1">
              <a:solidFill>
                <a:srgbClr val="000099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000" b="1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-кормим животных - </a:t>
            </a:r>
            <a:r>
              <a:rPr lang="ru-RU" sz="2000" b="1">
                <a:solidFill>
                  <a:schemeClr val="accent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12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000" b="1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4. </a:t>
            </a:r>
            <a:r>
              <a:rPr lang="ru-RU" sz="2000" b="1" u="sng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Куда в Вашей семье девают использованные батарейки?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000" b="1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-выбрасываем в мусорный бак - </a:t>
            </a:r>
            <a:r>
              <a:rPr lang="ru-RU" sz="2000" b="1">
                <a:solidFill>
                  <a:schemeClr val="accent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23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000" b="1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-сдаем в пункты приема - </a:t>
            </a:r>
            <a:r>
              <a:rPr lang="ru-RU" sz="2000" b="1">
                <a:solidFill>
                  <a:schemeClr val="accent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0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000" b="1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5. </a:t>
            </a:r>
            <a:r>
              <a:rPr lang="ru-RU" sz="2000" b="1" u="sng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Куда в Вашей семье  девают использованные энергосберегающие лампочки?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000" b="1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-выбрасываем в мусорный бак - </a:t>
            </a:r>
            <a:r>
              <a:rPr lang="ru-RU" sz="2000" b="1">
                <a:solidFill>
                  <a:schemeClr val="accent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23</a:t>
            </a:r>
          </a:p>
          <a:p>
            <a:pPr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000" b="1">
                <a:solidFill>
                  <a:srgbClr val="000099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-сдаем в пункты приема - </a:t>
            </a:r>
            <a:r>
              <a:rPr lang="ru-RU" sz="2000" b="1">
                <a:solidFill>
                  <a:schemeClr val="accent2"/>
                </a:solidFill>
                <a:latin typeface="Arial" charset="0"/>
                <a:ea typeface="Arial Unicode MS" pitchFamily="34" charset="-128"/>
                <a:cs typeface="Arial Unicode MS" pitchFamily="34" charset="-128"/>
              </a:rPr>
              <a:t>0</a:t>
            </a:r>
          </a:p>
          <a:p>
            <a:pPr eaLnBrk="0" hangingPunct="0"/>
            <a:endParaRPr lang="ru-RU" sz="2000" b="1">
              <a:solidFill>
                <a:schemeClr val="accent2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400" b="1" smtClean="0">
                <a:solidFill>
                  <a:schemeClr val="accent2"/>
                </a:solidFill>
              </a:rPr>
              <a:t/>
            </a:r>
            <a:br>
              <a:rPr lang="ru-RU" sz="3400" b="1" smtClean="0">
                <a:solidFill>
                  <a:schemeClr val="accent2"/>
                </a:solidFill>
              </a:rPr>
            </a:br>
            <a:r>
              <a:rPr lang="ru-RU" sz="3400" b="1" smtClean="0">
                <a:solidFill>
                  <a:schemeClr val="accent2"/>
                </a:solidFill>
              </a:rPr>
              <a:t>Анкета</a:t>
            </a:r>
            <a:r>
              <a:rPr lang="ru-RU" sz="3400" smtClean="0">
                <a:solidFill>
                  <a:schemeClr val="accent2"/>
                </a:solidFill>
              </a:rPr>
              <a:t/>
            </a:r>
            <a:br>
              <a:rPr lang="ru-RU" sz="3400" smtClean="0">
                <a:solidFill>
                  <a:schemeClr val="accent2"/>
                </a:solidFill>
              </a:rPr>
            </a:br>
            <a:r>
              <a:rPr lang="ru-RU" sz="3400" smtClean="0">
                <a:solidFill>
                  <a:srgbClr val="000066"/>
                </a:solidFill>
              </a:rPr>
              <a:t/>
            </a:r>
            <a:br>
              <a:rPr lang="ru-RU" sz="3400" smtClean="0">
                <a:solidFill>
                  <a:srgbClr val="000066"/>
                </a:solidFill>
              </a:rPr>
            </a:br>
            <a:endParaRPr lang="ru-RU" sz="3400" smtClean="0">
              <a:solidFill>
                <a:srgbClr val="00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b="1" smtClean="0">
                <a:solidFill>
                  <a:schemeClr val="accent2"/>
                </a:solidFill>
              </a:rPr>
              <a:t>Эксперимент</a:t>
            </a:r>
          </a:p>
        </p:txBody>
      </p:sp>
      <p:pic>
        <p:nvPicPr>
          <p:cNvPr id="15363" name="Picture 4" descr="эксперимент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700213"/>
            <a:ext cx="4267200" cy="3200400"/>
          </a:xfrm>
          <a:noFill/>
        </p:spPr>
      </p:pic>
      <p:pic>
        <p:nvPicPr>
          <p:cNvPr id="15364" name="Picture 5" descr="Карто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2852738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692150"/>
            <a:ext cx="7119937" cy="552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836613"/>
            <a:ext cx="6985000" cy="543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AutoShape 5" descr="1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41991" name="AutoShape 7" descr="1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sp>
        <p:nvSpPr>
          <p:cNvPr id="41993" name="AutoShape 9" descr="1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ru-RU"/>
          </a:p>
        </p:txBody>
      </p:sp>
      <p:pic>
        <p:nvPicPr>
          <p:cNvPr id="41994" name="Picture 10" descr="13 (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404813"/>
            <a:ext cx="7021512" cy="2667000"/>
          </a:xfrm>
          <a:prstGeom prst="rect">
            <a:avLst/>
          </a:prstGeom>
          <a:noFill/>
        </p:spPr>
      </p:pic>
      <p:pic>
        <p:nvPicPr>
          <p:cNvPr id="41995" name="Picture 11" descr="12 (1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3141663"/>
            <a:ext cx="6911975" cy="3248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836613"/>
            <a:ext cx="7956550" cy="529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ext Box 1"/>
          <p:cNvSpPr txBox="1">
            <a:spLocks noChangeArrowheads="1"/>
          </p:cNvSpPr>
          <p:nvPr/>
        </p:nvSpPr>
        <p:spPr bwMode="auto">
          <a:xfrm>
            <a:off x="4643438" y="3068638"/>
            <a:ext cx="3600450" cy="25447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defTabSz="449263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800" b="1">
              <a:solidFill>
                <a:schemeClr val="accent2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  <a:p>
            <a:pPr defTabSz="449263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chemeClr val="folHlink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Выполнил:</a:t>
            </a:r>
            <a:endParaRPr lang="ru-RU" sz="2400" b="1">
              <a:solidFill>
                <a:schemeClr val="folHlink"/>
              </a:solidFill>
              <a:latin typeface="Arial" charset="0"/>
              <a:ea typeface="Arial Unicode MS" pitchFamily="34" charset="-128"/>
              <a:cs typeface="Arial Unicode MS" pitchFamily="34" charset="-128"/>
            </a:endParaRPr>
          </a:p>
          <a:p>
            <a:pPr defTabSz="449263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chemeClr val="folHlink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Улыбин Матвей, </a:t>
            </a:r>
          </a:p>
          <a:p>
            <a:pPr defTabSz="449263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chemeClr val="folHlink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ученик 4 «Г» класса</a:t>
            </a:r>
          </a:p>
          <a:p>
            <a:pPr defTabSz="449263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chemeClr val="folHlink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МАОУ СОШ № 20</a:t>
            </a:r>
            <a:r>
              <a:rPr lang="en-US" sz="2400" b="1">
                <a:solidFill>
                  <a:schemeClr val="folHlink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endParaRPr lang="ru-RU" sz="2400" b="1">
              <a:solidFill>
                <a:schemeClr val="folHlink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  <a:p>
            <a:pPr defTabSz="449263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chemeClr val="folHlink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Руководитель: </a:t>
            </a:r>
          </a:p>
          <a:p>
            <a:pPr defTabSz="449263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400" b="1">
                <a:solidFill>
                  <a:schemeClr val="folHlink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Смирнова Любовь Георгиевна</a:t>
            </a:r>
            <a:endParaRPr lang="en-US" sz="2400" b="1">
              <a:solidFill>
                <a:schemeClr val="folHlink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  <a:p>
            <a:pPr algn="ctr" defTabSz="449263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800" b="1">
                <a:solidFill>
                  <a:schemeClr val="accent2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                       </a:t>
            </a:r>
            <a:endParaRPr lang="en-US" sz="2800" b="1">
              <a:solidFill>
                <a:schemeClr val="accent2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  <a:p>
            <a:pPr algn="ctr" defTabSz="449263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800" b="1">
              <a:solidFill>
                <a:schemeClr val="accent2"/>
              </a:solidFill>
              <a:latin typeface="Arial Black" pitchFamily="34" charset="0"/>
              <a:ea typeface="Arial Unicode MS" pitchFamily="34" charset="-128"/>
              <a:cs typeface="Arial Unicode MS" pitchFamily="34" charset="-128"/>
            </a:endParaRPr>
          </a:p>
          <a:p>
            <a:pPr algn="ctr" defTabSz="449263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latin typeface="Arial Black" pitchFamily="34" charset="0"/>
              <a:ea typeface="Arial Unicode MS" pitchFamily="34" charset="-128"/>
              <a:cs typeface="Arial Unicode MS" pitchFamily="34" charset="-128"/>
            </a:endParaRPr>
          </a:p>
          <a:p>
            <a:pPr algn="ctr" defTabSz="449263">
              <a:lnSpc>
                <a:spcPct val="80000"/>
              </a:lnSpc>
              <a:spcBef>
                <a:spcPts val="45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>
              <a:solidFill>
                <a:srgbClr val="000000"/>
              </a:solidFill>
              <a:latin typeface="Arial Black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95288" y="333375"/>
            <a:ext cx="8062912" cy="2519363"/>
          </a:xfrm>
        </p:spPr>
        <p:txBody>
          <a:bodyPr/>
          <a:lstStyle/>
          <a:p>
            <a:pPr algn="ctr" eaLnBrk="1" hangingPunct="1"/>
            <a:r>
              <a:rPr lang="ru-RU" sz="3600" b="1" smtClean="0">
                <a:solidFill>
                  <a:srgbClr val="000066"/>
                </a:solidFill>
              </a:rPr>
              <a:t>Исследовательский проект</a:t>
            </a:r>
            <a:br>
              <a:rPr lang="ru-RU" sz="3600" b="1" smtClean="0">
                <a:solidFill>
                  <a:srgbClr val="000066"/>
                </a:solidFill>
              </a:rPr>
            </a:br>
            <a:r>
              <a:rPr lang="ru-RU" sz="3600" b="1" smtClean="0"/>
              <a:t/>
            </a:r>
            <a:br>
              <a:rPr lang="ru-RU" sz="3600" b="1" smtClean="0"/>
            </a:br>
            <a:r>
              <a:rPr lang="ru-RU" b="1" smtClean="0">
                <a:solidFill>
                  <a:schemeClr val="accent2"/>
                </a:solidFill>
              </a:rPr>
              <a:t>ЧТО ДЕЛАТЬ С МУСОРОМ?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781300"/>
            <a:ext cx="7088188" cy="2857500"/>
          </a:xfrm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7" dur="2000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1" dur="2000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5" dur="2000"/>
                                        <p:tgtEl>
                                          <p:spTgt spid="3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19" dur="2000"/>
                                        <p:tgtEl>
                                          <p:spTgt spid="3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23" dur="2000"/>
                                        <p:tgtEl>
                                          <p:spTgt spid="30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27" dur="2000"/>
                                        <p:tgtEl>
                                          <p:spTgt spid="30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31" dur="2000"/>
                                        <p:tgtEl>
                                          <p:spTgt spid="30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692150"/>
            <a:ext cx="7993062" cy="531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827088" y="2247900"/>
            <a:ext cx="7453312" cy="322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6654" tIns="88872" rIns="66654" bIns="88872" anchor="ctr">
            <a:spAutoFit/>
          </a:bodyPr>
          <a:lstStyle/>
          <a:p>
            <a:r>
              <a:rPr lang="ru-RU" sz="2000" b="1"/>
              <a:t>АДМИНИСТРАЦИЯ СЕРОВСКОГО ГОРОДСКОГО ОКРУГА </a:t>
            </a:r>
          </a:p>
          <a:p>
            <a:r>
              <a:rPr lang="ru-RU" sz="2000" b="1"/>
              <a:t>ПОСТАНОВЛЕНИЕ от 5.06.2012 г. N 927</a:t>
            </a:r>
          </a:p>
          <a:p>
            <a:r>
              <a:rPr lang="ru-RU" sz="2000" b="1"/>
              <a:t> ОБ УТВЕРЖДЕНИИ ПОРЯДКА ОРГАНИЗАЦИИ СБОРА </a:t>
            </a:r>
          </a:p>
          <a:p>
            <a:r>
              <a:rPr lang="ru-RU" sz="2000" b="1"/>
              <a:t>ОТРАБОТАННЫХ РТУТЬСОДЕРЖАЩИХ ЛАМП</a:t>
            </a:r>
          </a:p>
          <a:p>
            <a:r>
              <a:rPr lang="ru-RU" sz="2000" b="1"/>
              <a:t> И ИНФОРМИРОВАНИЯ ЮРИДИЧЕСКИХ ЛИЦ, </a:t>
            </a:r>
          </a:p>
          <a:p>
            <a:r>
              <a:rPr lang="ru-RU" sz="2000" b="1"/>
              <a:t>ИНДИВИДУАЛЬНЫХ ПРЕДПРИНИМАТЕЛЕЙ И ФИЗИЧЕСКИХ ЛИЦ</a:t>
            </a:r>
          </a:p>
          <a:p>
            <a:r>
              <a:rPr lang="ru-RU" sz="2000" b="1"/>
              <a:t> О ПОРЯДКЕ ОСУЩЕСТВЛЕНИЯ ТАКОГО СБОРА </a:t>
            </a:r>
          </a:p>
          <a:p>
            <a:r>
              <a:rPr lang="ru-RU" sz="2000" b="1"/>
              <a:t>В СЕРОВСКОМ ГОРОДСКОМ ОКРУГЕ</a:t>
            </a:r>
          </a:p>
          <a:p>
            <a:pPr eaLnBrk="0" hangingPunct="0"/>
            <a:endParaRPr lang="ru-RU" sz="2000" b="1">
              <a:latin typeface="Arial" charset="0"/>
            </a:endParaRPr>
          </a:p>
        </p:txBody>
      </p:sp>
      <p:pic>
        <p:nvPicPr>
          <p:cNvPr id="20483" name="Picture 6" descr="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404813"/>
            <a:ext cx="2376487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412875"/>
            <a:ext cx="7632700" cy="430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400" b="1" smtClean="0">
                <a:solidFill>
                  <a:srgbClr val="000066"/>
                </a:solidFill>
              </a:rPr>
              <a:t>Макулатуру можно сдать по адресу: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66738" y="1752600"/>
            <a:ext cx="6958012" cy="30448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chemeClr val="accent2"/>
                </a:solidFill>
              </a:rPr>
              <a:t>"Прием макулатуры"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chemeClr val="accent2"/>
                </a:solidFill>
              </a:rPr>
              <a:t>Город:Серов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chemeClr val="accent2"/>
                </a:solidFill>
              </a:rPr>
              <a:t>Адрес:</a:t>
            </a:r>
            <a:r>
              <a:rPr lang="ru-RU" b="1" smtClean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ru-RU" b="1" smtClean="0">
                <a:solidFill>
                  <a:schemeClr val="accent2"/>
                </a:solidFill>
              </a:rPr>
              <a:t>Ленина, 152 вход со двора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chemeClr val="accent2"/>
                </a:solidFill>
              </a:rPr>
              <a:t>Телефон:</a:t>
            </a:r>
            <a:r>
              <a:rPr lang="ru-RU" b="1" smtClean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ru-RU" b="1" smtClean="0">
                <a:solidFill>
                  <a:schemeClr val="accent2"/>
                </a:solidFill>
              </a:rPr>
              <a:t>8-952-72-79-576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chemeClr val="accent2"/>
                </a:solidFill>
              </a:rPr>
              <a:t>Время работы:</a:t>
            </a:r>
            <a:r>
              <a:rPr lang="ru-RU" b="1" smtClean="0">
                <a:solidFill>
                  <a:schemeClr val="accent2"/>
                </a:solidFill>
                <a:latin typeface="Arial" charset="0"/>
              </a:rPr>
              <a:t> </a:t>
            </a:r>
            <a:r>
              <a:rPr lang="ru-RU" b="1" smtClean="0">
                <a:solidFill>
                  <a:schemeClr val="accent2"/>
                </a:solidFill>
              </a:rPr>
              <a:t>пн-сб: 10-17</a:t>
            </a:r>
          </a:p>
        </p:txBody>
      </p:sp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00" y="4724400"/>
            <a:ext cx="2857500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IMGP32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476250"/>
            <a:ext cx="7777163" cy="583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5988" y="2060575"/>
            <a:ext cx="7543800" cy="1433513"/>
          </a:xfrm>
        </p:spPr>
        <p:txBody>
          <a:bodyPr lIns="90000" tIns="46800" rIns="90000" bIns="46800" anchor="ctr"/>
          <a:lstStyle/>
          <a:p>
            <a:pPr algn="ctr" eaLnBrk="1" hangingPunct="1"/>
            <a:r>
              <a:rPr lang="ru-RU" sz="5100" smtClean="0">
                <a:solidFill>
                  <a:schemeClr val="accent2"/>
                </a:solidFill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042988" y="476250"/>
            <a:ext cx="6500812" cy="1357313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547813" y="404813"/>
            <a:ext cx="6286500" cy="1143000"/>
          </a:xfrm>
        </p:spPr>
        <p:txBody>
          <a:bodyPr lIns="0" rIns="0" bIns="0"/>
          <a:lstStyle/>
          <a:p>
            <a:pPr eaLnBrk="1" hangingPunct="1"/>
            <a:r>
              <a:rPr lang="ru-RU" sz="3300" b="1" i="1" smtClean="0">
                <a:solidFill>
                  <a:srgbClr val="7030A0"/>
                </a:solidFill>
              </a:rPr>
              <a:t>ЦЕЛЬ ИССЛЕДОВАНИЯ</a:t>
            </a:r>
            <a:r>
              <a:rPr lang="ru-RU" sz="3300" smtClean="0">
                <a:solidFill>
                  <a:srgbClr val="7030A0"/>
                </a:solidFill>
              </a:rPr>
              <a:t>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57188" y="2468563"/>
            <a:ext cx="8229600" cy="3697287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lnSpcReduction="10000"/>
          </a:bodyPr>
          <a:lstStyle/>
          <a:p>
            <a:pPr marL="273050" indent="-273050" algn="ctr" eaLnBrk="1" hangingPunct="1">
              <a:spcBef>
                <a:spcPct val="0"/>
              </a:spcBef>
              <a:buClrTx/>
              <a:buFont typeface="Wingdings" pitchFamily="2" charset="2"/>
              <a:buNone/>
              <a:defRPr/>
            </a:pPr>
            <a:r>
              <a:rPr lang="ru-RU" sz="4000" b="1" dirty="0" smtClean="0">
                <a:solidFill>
                  <a:srgbClr val="C00000"/>
                </a:solidFill>
              </a:rPr>
              <a:t>выявление возможных вариантов уменьшения и снижения вредного воздействия отходов на бытовом уровне</a:t>
            </a:r>
          </a:p>
          <a:p>
            <a:pPr marL="273050" indent="-273050" algn="ctr" eaLnBrk="1" hangingPunct="1">
              <a:spcBef>
                <a:spcPct val="0"/>
              </a:spcBef>
              <a:buClrTx/>
              <a:buFontTx/>
              <a:buNone/>
              <a:defRPr/>
            </a:pPr>
            <a:r>
              <a:rPr lang="ru-RU" sz="4000" b="1" dirty="0" smtClean="0">
                <a:solidFill>
                  <a:schemeClr val="accent2"/>
                </a:solidFill>
              </a:rPr>
              <a:t> </a:t>
            </a: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23850" y="476250"/>
            <a:ext cx="7920038" cy="1357313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750" y="260350"/>
            <a:ext cx="8229600" cy="1143000"/>
          </a:xfrm>
        </p:spPr>
        <p:txBody>
          <a:bodyPr lIns="0" rIns="0" bIns="0"/>
          <a:lstStyle/>
          <a:p>
            <a:pPr eaLnBrk="1" hangingPunct="1"/>
            <a:r>
              <a:rPr lang="ru-RU" b="1" i="1" smtClean="0">
                <a:solidFill>
                  <a:srgbClr val="546422"/>
                </a:solidFill>
                <a:latin typeface="Arial Narrow" pitchFamily="34" charset="0"/>
              </a:rPr>
              <a:t>ЗАДАЧИ ИССЛЕДОВАНИЯ</a:t>
            </a:r>
            <a:r>
              <a:rPr lang="ru-RU" smtClean="0">
                <a:solidFill>
                  <a:srgbClr val="546422"/>
                </a:solidFill>
              </a:rPr>
              <a:t>:</a:t>
            </a:r>
          </a:p>
        </p:txBody>
      </p:sp>
      <p:sp>
        <p:nvSpPr>
          <p:cNvPr id="6148" name="Содержимое 2"/>
          <p:cNvSpPr>
            <a:spLocks noGrp="1"/>
          </p:cNvSpPr>
          <p:nvPr>
            <p:ph idx="4294967295"/>
          </p:nvPr>
        </p:nvSpPr>
        <p:spPr>
          <a:xfrm>
            <a:off x="428625" y="2214563"/>
            <a:ext cx="8229600" cy="4389437"/>
          </a:xfrm>
          <a:solidFill>
            <a:srgbClr val="99FF33"/>
          </a:solidFill>
        </p:spPr>
        <p:txBody>
          <a:bodyPr/>
          <a:lstStyle/>
          <a:p>
            <a:pPr marL="273050" indent="-273050"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rgbClr val="000099"/>
                </a:solidFill>
              </a:rPr>
              <a:t>1.Узнать, какие виды мусора бывают, как они влияют на природу и человека.</a:t>
            </a:r>
          </a:p>
          <a:p>
            <a:pPr marL="273050" indent="-273050"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rgbClr val="000099"/>
                </a:solidFill>
              </a:rPr>
              <a:t>2.Выяснить, какие виды мусора могут быть использованы человеком повторно и для чего.</a:t>
            </a:r>
          </a:p>
          <a:p>
            <a:pPr marL="273050" indent="-273050"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rgbClr val="000099"/>
                </a:solidFill>
              </a:rPr>
              <a:t>3.Изучить, как справляются с проблемой мусора в России и других странах.</a:t>
            </a:r>
          </a:p>
          <a:p>
            <a:pPr marL="273050" indent="-273050"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rgbClr val="000099"/>
                </a:solidFill>
              </a:rPr>
              <a:t>4.Изучить общественное мнение о необходимости сортировки мусора (провести анкетирование).</a:t>
            </a:r>
          </a:p>
          <a:p>
            <a:pPr marL="273050" indent="-273050" eaLnBrk="1" hangingPunct="1">
              <a:buFont typeface="Wingdings" pitchFamily="2" charset="2"/>
              <a:buNone/>
            </a:pPr>
            <a:r>
              <a:rPr lang="ru-RU" sz="2400" b="1" smtClean="0">
                <a:solidFill>
                  <a:srgbClr val="000099"/>
                </a:solidFill>
              </a:rPr>
              <a:t>5.Разработать правила, которые будут способствовать уменьшению объема мусора.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214313" y="785813"/>
            <a:ext cx="8001000" cy="1500187"/>
          </a:xfrm>
          <a:prstGeom prst="ellipse">
            <a:avLst/>
          </a:prstGeom>
          <a:solidFill>
            <a:srgbClr val="FF66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457200" y="704088"/>
            <a:ext cx="8305800" cy="1143000"/>
          </a:xfrm>
        </p:spPr>
        <p:txBody>
          <a:bodyPr lIns="0" rIns="0" bIns="0">
            <a:normAutofit fontScale="9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000" b="1" i="1" kern="1200" dirty="0">
                <a:solidFill>
                  <a:srgbClr val="FF0000"/>
                </a:solidFill>
              </a:rPr>
              <a:t>ГИПОТЕЗА ИССЛЕДОВАНИЯ:</a:t>
            </a:r>
          </a:p>
        </p:txBody>
      </p:sp>
      <p:sp>
        <p:nvSpPr>
          <p:cNvPr id="10" name="Вертикальный свиток 9"/>
          <p:cNvSpPr/>
          <p:nvPr/>
        </p:nvSpPr>
        <p:spPr>
          <a:xfrm>
            <a:off x="642938" y="2643188"/>
            <a:ext cx="7143750" cy="3857625"/>
          </a:xfrm>
          <a:prstGeom prst="verticalScroll">
            <a:avLst/>
          </a:prstGeom>
          <a:solidFill>
            <a:srgbClr val="FF99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>
                <a:solidFill>
                  <a:srgbClr val="000099"/>
                </a:solidFill>
              </a:rPr>
              <a:t>Каждый человек может принять меры для снижения вреда, наносимого отходами.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500188" y="3429000"/>
            <a:ext cx="5286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b="1" i="1">
              <a:latin typeface="Constantia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перфолента 7"/>
          <p:cNvSpPr/>
          <p:nvPr/>
        </p:nvSpPr>
        <p:spPr>
          <a:xfrm>
            <a:off x="285750" y="1285875"/>
            <a:ext cx="8215313" cy="1428750"/>
          </a:xfrm>
          <a:prstGeom prst="flowChartPunchedTape">
            <a:avLst/>
          </a:prstGeom>
          <a:solidFill>
            <a:srgbClr val="23BF1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 idx="4294967295"/>
          </p:nvPr>
        </p:nvSpPr>
        <p:spPr>
          <a:xfrm>
            <a:off x="500034" y="1214422"/>
            <a:ext cx="8305800" cy="1143000"/>
          </a:xfrm>
        </p:spPr>
        <p:txBody>
          <a:bodyPr lIns="0" rIns="0" bIns="0">
            <a:normAutofit fontScale="9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5000" b="1" i="1" kern="1200" dirty="0">
                <a:solidFill>
                  <a:srgbClr val="FFC000"/>
                </a:solidFill>
              </a:rPr>
              <a:t>МЕТОДЫ ИССЛЕДОВАНИЯ</a:t>
            </a:r>
          </a:p>
        </p:txBody>
      </p:sp>
      <p:sp>
        <p:nvSpPr>
          <p:cNvPr id="9" name="Блок-схема: память с посл. доступом 8"/>
          <p:cNvSpPr/>
          <p:nvPr/>
        </p:nvSpPr>
        <p:spPr>
          <a:xfrm rot="14083358">
            <a:off x="4946650" y="3221038"/>
            <a:ext cx="2000250" cy="965200"/>
          </a:xfrm>
          <a:prstGeom prst="flowChartMagneticTape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Блок-схема: память с посл. доступом 9"/>
          <p:cNvSpPr/>
          <p:nvPr/>
        </p:nvSpPr>
        <p:spPr>
          <a:xfrm rot="13781373">
            <a:off x="6996906" y="3140869"/>
            <a:ext cx="2144713" cy="1000125"/>
          </a:xfrm>
          <a:prstGeom prst="flowChartMagneticTape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Блок-схема: память с посл. доступом 10"/>
          <p:cNvSpPr/>
          <p:nvPr/>
        </p:nvSpPr>
        <p:spPr>
          <a:xfrm rot="13710538">
            <a:off x="384969" y="3563144"/>
            <a:ext cx="2298700" cy="919162"/>
          </a:xfrm>
          <a:prstGeom prst="flowChartMagneticTape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Блок-схема: память с посл. доступом 11"/>
          <p:cNvSpPr/>
          <p:nvPr/>
        </p:nvSpPr>
        <p:spPr>
          <a:xfrm rot="13577837">
            <a:off x="2508251" y="3386137"/>
            <a:ext cx="2286000" cy="1000125"/>
          </a:xfrm>
          <a:prstGeom prst="flowChartMagneticTape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Блок-схема: память с посл. доступом 12"/>
          <p:cNvSpPr/>
          <p:nvPr/>
        </p:nvSpPr>
        <p:spPr>
          <a:xfrm>
            <a:off x="1071563" y="5214938"/>
            <a:ext cx="2071687" cy="928687"/>
          </a:xfrm>
          <a:prstGeom prst="flowChartMagneticTape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Блок-схема: память с посл. доступом 13"/>
          <p:cNvSpPr/>
          <p:nvPr/>
        </p:nvSpPr>
        <p:spPr>
          <a:xfrm>
            <a:off x="5143500" y="5214938"/>
            <a:ext cx="2643188" cy="1071562"/>
          </a:xfrm>
          <a:prstGeom prst="flowChartMagneticTape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 rot="3013246">
            <a:off x="962025" y="3748088"/>
            <a:ext cx="10001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Constantia" pitchFamily="18" charset="0"/>
              </a:rPr>
              <a:t>анализ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286375" y="5572125"/>
            <a:ext cx="2500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Constantia" pitchFamily="18" charset="0"/>
              </a:rPr>
              <a:t>анкетирование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 rot="3289336">
            <a:off x="5043487" y="3467101"/>
            <a:ext cx="18573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Constantia" pitchFamily="18" charset="0"/>
              </a:rPr>
              <a:t>эксперимент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 rot="3067835">
            <a:off x="7254876" y="3448050"/>
            <a:ext cx="1643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Constantia" pitchFamily="18" charset="0"/>
              </a:rPr>
              <a:t>наблюдение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 rot="3051831">
            <a:off x="2755900" y="3740150"/>
            <a:ext cx="17145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Constantia" pitchFamily="18" charset="0"/>
              </a:rPr>
              <a:t>сравнение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214438" y="5500688"/>
            <a:ext cx="1714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>
                <a:latin typeface="Constantia" pitchFamily="18" charset="0"/>
              </a:rPr>
              <a:t>обобщение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ертикальный свиток 4"/>
          <p:cNvSpPr/>
          <p:nvPr/>
        </p:nvSpPr>
        <p:spPr>
          <a:xfrm>
            <a:off x="-142875" y="1628775"/>
            <a:ext cx="9286875" cy="4572000"/>
          </a:xfrm>
          <a:prstGeom prst="verticalScroll">
            <a:avLst/>
          </a:prstGeom>
          <a:solidFill>
            <a:srgbClr val="33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323850" y="476250"/>
            <a:ext cx="8072438" cy="928688"/>
          </a:xfrm>
          <a:prstGeom prst="round2Diag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/>
        <p:txBody>
          <a:bodyPr lIns="0" rIns="0" bIns="0"/>
          <a:lstStyle/>
          <a:p>
            <a:pPr eaLnBrk="1" hangingPunct="1"/>
            <a:r>
              <a:rPr lang="ru-RU" sz="3700" b="1" i="1" smtClean="0">
                <a:solidFill>
                  <a:schemeClr val="accent2"/>
                </a:solidFill>
                <a:latin typeface="Arial" charset="0"/>
              </a:rPr>
              <a:t>План исследования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68313" y="1700213"/>
            <a:ext cx="8229600" cy="4389437"/>
          </a:xfrm>
        </p:spPr>
        <p:txBody>
          <a:bodyPr>
            <a:normAutofit lnSpcReduction="10000"/>
          </a:bodyPr>
          <a:lstStyle/>
          <a:p>
            <a:pPr marL="273050" indent="-273050" eaLnBrk="1" hangingPunct="1">
              <a:buFont typeface="Wingdings" pitchFamily="2" charset="2"/>
              <a:buNone/>
              <a:defRPr/>
            </a:pPr>
            <a:r>
              <a:rPr lang="ru-RU" sz="2000" b="1" smtClean="0">
                <a:solidFill>
                  <a:srgbClr val="000099"/>
                </a:solidFill>
              </a:rPr>
              <a:t>1.Подобрать и изучить литературу, каково влияние отходов на окружающую среду </a:t>
            </a:r>
          </a:p>
          <a:p>
            <a:pPr marL="273050" indent="-273050" eaLnBrk="1" hangingPunct="1">
              <a:buFont typeface="Wingdings" pitchFamily="2" charset="2"/>
              <a:buNone/>
              <a:defRPr/>
            </a:pPr>
            <a:r>
              <a:rPr lang="ru-RU" sz="2000" b="1" smtClean="0">
                <a:solidFill>
                  <a:srgbClr val="000099"/>
                </a:solidFill>
              </a:rPr>
              <a:t>2. Найти и изучить информацию в сети интернет, как утилизируют бытовые отходы за рубежом и в нашей стране.</a:t>
            </a:r>
          </a:p>
          <a:p>
            <a:pPr marL="273050" indent="-273050" eaLnBrk="1" hangingPunct="1">
              <a:buFont typeface="Wingdings" pitchFamily="2" charset="2"/>
              <a:buNone/>
              <a:defRPr/>
            </a:pPr>
            <a:r>
              <a:rPr lang="ru-RU" sz="2000" b="1" smtClean="0">
                <a:solidFill>
                  <a:srgbClr val="000099"/>
                </a:solidFill>
              </a:rPr>
              <a:t>3. Провести наблюдение, как происходит сбор мусора в нашем городе </a:t>
            </a:r>
          </a:p>
          <a:p>
            <a:pPr marL="273050" indent="-273050" eaLnBrk="1" hangingPunct="1">
              <a:buFont typeface="Wingdings" pitchFamily="2" charset="2"/>
              <a:buNone/>
              <a:defRPr/>
            </a:pPr>
            <a:r>
              <a:rPr lang="ru-RU" sz="2000" b="1" smtClean="0">
                <a:solidFill>
                  <a:srgbClr val="000099"/>
                </a:solidFill>
              </a:rPr>
              <a:t>4. Провести опыты </a:t>
            </a:r>
          </a:p>
          <a:p>
            <a:pPr marL="273050" indent="-273050" eaLnBrk="1" hangingPunct="1">
              <a:buFont typeface="Wingdings" pitchFamily="2" charset="2"/>
              <a:buNone/>
              <a:defRPr/>
            </a:pPr>
            <a:r>
              <a:rPr lang="ru-RU" sz="2000" b="1" smtClean="0">
                <a:solidFill>
                  <a:srgbClr val="000099"/>
                </a:solidFill>
              </a:rPr>
              <a:t>5. Провести социологический опрос жителей нашего города.</a:t>
            </a:r>
          </a:p>
          <a:p>
            <a:pPr marL="273050" indent="-273050" eaLnBrk="1" hangingPunct="1">
              <a:buFont typeface="Wingdings" pitchFamily="2" charset="2"/>
              <a:buNone/>
              <a:defRPr/>
            </a:pPr>
            <a:r>
              <a:rPr lang="ru-RU" sz="2000" b="1" smtClean="0">
                <a:solidFill>
                  <a:srgbClr val="000099"/>
                </a:solidFill>
              </a:rPr>
              <a:t>6. Провести анкетирование семей одноклассников </a:t>
            </a:r>
          </a:p>
          <a:p>
            <a:pPr marL="273050" indent="-273050" eaLnBrk="1" hangingPunct="1">
              <a:buFont typeface="Wingdings" pitchFamily="2" charset="2"/>
              <a:buNone/>
              <a:defRPr/>
            </a:pPr>
            <a:r>
              <a:rPr lang="ru-RU" sz="2000" b="1" smtClean="0">
                <a:solidFill>
                  <a:srgbClr val="000099"/>
                </a:solidFill>
              </a:rPr>
              <a:t>7. Проанализировать полученные результаты. </a:t>
            </a:r>
          </a:p>
          <a:p>
            <a:pPr marL="273050" indent="-273050" eaLnBrk="1" hangingPunct="1">
              <a:buFont typeface="Wingdings" pitchFamily="2" charset="2"/>
              <a:buNone/>
              <a:defRPr/>
            </a:pPr>
            <a:r>
              <a:rPr lang="ru-RU" sz="2000" b="1" smtClean="0">
                <a:solidFill>
                  <a:srgbClr val="000099"/>
                </a:solidFill>
              </a:rPr>
              <a:t>8. Оформить результаты работы</a:t>
            </a:r>
            <a:r>
              <a:rPr lang="ru-RU" sz="2400" b="1" smtClean="0">
                <a:solidFill>
                  <a:srgbClr val="000099"/>
                </a:solidFill>
              </a:rPr>
              <a:t> </a:t>
            </a:r>
          </a:p>
          <a:p>
            <a:pPr marL="273050" indent="-273050" algn="just" eaLnBrk="1" hangingPunct="1">
              <a:lnSpc>
                <a:spcPct val="90000"/>
              </a:lnSpc>
              <a:defRPr/>
            </a:pPr>
            <a:endParaRPr lang="ru-RU" sz="2400" b="1" i="1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перфолента 6"/>
          <p:cNvSpPr>
            <a:spLocks noChangeArrowheads="1"/>
          </p:cNvSpPr>
          <p:nvPr/>
        </p:nvSpPr>
        <p:spPr bwMode="auto">
          <a:xfrm rot="10800000">
            <a:off x="755650" y="765175"/>
            <a:ext cx="8208963" cy="2376488"/>
          </a:xfrm>
          <a:prstGeom prst="flowChartPunchedTape">
            <a:avLst/>
          </a:prstGeom>
          <a:solidFill>
            <a:srgbClr val="FFFF00"/>
          </a:solidFill>
          <a:ln w="25400" algn="ctr">
            <a:solidFill>
              <a:srgbClr val="085091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  <a:cs typeface="+mn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1629" y="483044"/>
            <a:ext cx="7860572" cy="2573350"/>
          </a:xfrm>
          <a:prstGeom prst="rect">
            <a:avLst/>
          </a:prstGeom>
          <a:noFill/>
        </p:spPr>
        <p:txBody>
          <a:bodyPr wrap="none">
            <a:prstTxWarp prst="textCurveUp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23BF17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cs typeface="+mn-cs"/>
              </a:rPr>
              <a:t>Результаты исследования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23BF17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40964" name="Picture 2" descr="F:\Картинки и рисунки\Анимация\AG00011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4500563"/>
            <a:ext cx="2247900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3" descr="F:\Картинки и рисунки\Анимация\BD00146_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13" y="4214813"/>
            <a:ext cx="2500312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Контейнер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196975"/>
            <a:ext cx="7713662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офиль">
  <a:themeElements>
    <a:clrScheme name="Профиль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Профиль">
      <a:majorFont>
        <a:latin typeface="Verdana"/>
        <a:ea typeface=""/>
        <a:cs typeface="Arial"/>
      </a:majorFont>
      <a:minorFont>
        <a:latin typeface="Verdan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рофиль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рофиль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рофиль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1317</TotalTime>
  <Words>513</Words>
  <Application>Microsoft Office PowerPoint</Application>
  <PresentationFormat>Экран (4:3)</PresentationFormat>
  <Paragraphs>92</Paragraphs>
  <Slides>25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5" baseType="lpstr">
      <vt:lpstr>Verdana</vt:lpstr>
      <vt:lpstr>Arial</vt:lpstr>
      <vt:lpstr>Wingdings</vt:lpstr>
      <vt:lpstr>Times New Roman</vt:lpstr>
      <vt:lpstr>Arial Unicode MS</vt:lpstr>
      <vt:lpstr>Arial Black</vt:lpstr>
      <vt:lpstr>Arial Narrow</vt:lpstr>
      <vt:lpstr>Constantia</vt:lpstr>
      <vt:lpstr>Calibri</vt:lpstr>
      <vt:lpstr>Профиль</vt:lpstr>
      <vt:lpstr>Слайд 1</vt:lpstr>
      <vt:lpstr>Исследовательский проект  ЧТО ДЕЛАТЬ С МУСОРОМ?</vt:lpstr>
      <vt:lpstr>ЦЕЛЬ ИССЛЕДОВАНИЯ:</vt:lpstr>
      <vt:lpstr>ЗАДАЧИ ИССЛЕДОВАНИЯ:</vt:lpstr>
      <vt:lpstr>ГИПОТЕЗА ИССЛЕДОВАНИЯ:</vt:lpstr>
      <vt:lpstr>МЕТОДЫ ИССЛЕДОВАНИЯ</vt:lpstr>
      <vt:lpstr>План исследования</vt:lpstr>
      <vt:lpstr>Слайд 8</vt:lpstr>
      <vt:lpstr>Слайд 9</vt:lpstr>
      <vt:lpstr>Слайд 10</vt:lpstr>
      <vt:lpstr>Слайд 11</vt:lpstr>
      <vt:lpstr>Социологический опрос</vt:lpstr>
      <vt:lpstr> Анкета  </vt:lpstr>
      <vt:lpstr>Эксперимент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Макулатуру можно сдать по адресу:</vt:lpstr>
      <vt:lpstr>Слайд 24</vt:lpstr>
      <vt:lpstr>Спасибо за внимание!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Александр</cp:lastModifiedBy>
  <cp:revision>12</cp:revision>
  <dcterms:created xsi:type="dcterms:W3CDTF">2015-04-14T06:48:29Z</dcterms:created>
  <dcterms:modified xsi:type="dcterms:W3CDTF">2015-04-26T17:50:00Z</dcterms:modified>
</cp:coreProperties>
</file>